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2" r:id="rId4"/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CBEC4-E3D9-4EA3-9039-563CEDA29DCF}" type="datetimeFigureOut">
              <a:rPr lang="es-ES" smtClean="0"/>
              <a:pPr/>
              <a:t>06/09/2013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671F1-8A97-4ED8-89D0-B9405408BF5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.ar/dinamico/UnidadHtml__get__cc72f146-c851-11e0-825f-e7f760fda940/anexo1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39558" y="1643051"/>
            <a:ext cx="64614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HISTORIA DEL </a:t>
            </a:r>
          </a:p>
          <a:p>
            <a:pPr algn="ctr"/>
            <a:r>
              <a:rPr lang="es-ES" sz="5400" b="1" cap="all" spc="0" dirty="0" smtClean="0">
                <a:ln/>
                <a:solidFill>
                  <a:schemeClr val="accent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DESCUBRIMIENTO </a:t>
            </a:r>
          </a:p>
          <a:p>
            <a:pPr algn="ctr"/>
            <a:r>
              <a:rPr lang="es-ES" sz="5400" b="1" cap="all" spc="0" dirty="0" smtClean="0">
                <a:ln/>
                <a:solidFill>
                  <a:schemeClr val="accent2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DEL ADN</a:t>
            </a:r>
            <a:endParaRPr lang="es-ES" sz="5400" b="1" cap="all" spc="0" dirty="0">
              <a:ln/>
              <a:solidFill>
                <a:schemeClr val="accent2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Flecha izquierda y derecha"/>
          <p:cNvSpPr/>
          <p:nvPr/>
        </p:nvSpPr>
        <p:spPr>
          <a:xfrm>
            <a:off x="0" y="2928934"/>
            <a:ext cx="9144000" cy="1071570"/>
          </a:xfrm>
          <a:prstGeom prst="leftRightArrow">
            <a:avLst>
              <a:gd name="adj1" fmla="val 52752"/>
              <a:gd name="adj2" fmla="val 197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Llamada de flecha hacia abajo"/>
          <p:cNvSpPr/>
          <p:nvPr/>
        </p:nvSpPr>
        <p:spPr>
          <a:xfrm>
            <a:off x="0" y="714356"/>
            <a:ext cx="1571668" cy="2571768"/>
          </a:xfrm>
          <a:prstGeom prst="downArrowCallout">
            <a:avLst>
              <a:gd name="adj1" fmla="val 12023"/>
              <a:gd name="adj2" fmla="val 25000"/>
              <a:gd name="adj3" fmla="val 31459"/>
              <a:gd name="adj4" fmla="val 6905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</a:rPr>
              <a:t>Los ácidos </a:t>
            </a:r>
            <a:r>
              <a:rPr lang="es-ES" sz="1400" dirty="0" err="1" smtClean="0">
                <a:solidFill>
                  <a:schemeClr val="tx1"/>
                </a:solidFill>
              </a:rPr>
              <a:t>nucleicos</a:t>
            </a:r>
            <a:r>
              <a:rPr lang="es-ES" sz="1400" dirty="0" smtClean="0">
                <a:solidFill>
                  <a:schemeClr val="tx1"/>
                </a:solidFill>
              </a:rPr>
              <a:t> (AN)  fueron descubiertos por </a:t>
            </a:r>
            <a:r>
              <a:rPr lang="es-ES" sz="1400" dirty="0" err="1" smtClean="0">
                <a:solidFill>
                  <a:schemeClr val="tx1"/>
                </a:solidFill>
              </a:rPr>
              <a:t>Freidrich</a:t>
            </a:r>
            <a:r>
              <a:rPr lang="es-ES" sz="1400" dirty="0" smtClean="0">
                <a:solidFill>
                  <a:schemeClr val="tx1"/>
                </a:solidFill>
              </a:rPr>
              <a:t> </a:t>
            </a:r>
            <a:r>
              <a:rPr lang="es-ES" sz="1400" dirty="0" err="1" smtClean="0">
                <a:solidFill>
                  <a:schemeClr val="tx1"/>
                </a:solidFill>
              </a:rPr>
              <a:t>Miescher</a:t>
            </a:r>
            <a:r>
              <a:rPr lang="es-ES" sz="1400" dirty="0" smtClean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en 1869.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9" name="8 Llamada de flecha hacia arriba"/>
          <p:cNvSpPr/>
          <p:nvPr/>
        </p:nvSpPr>
        <p:spPr>
          <a:xfrm>
            <a:off x="2143108" y="3286124"/>
            <a:ext cx="2071702" cy="3357586"/>
          </a:xfrm>
          <a:prstGeom prst="upArrowCallout">
            <a:avLst>
              <a:gd name="adj1" fmla="val 16152"/>
              <a:gd name="adj2" fmla="val 17627"/>
              <a:gd name="adj3" fmla="val 25000"/>
              <a:gd name="adj4" fmla="val 6497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1944</a:t>
            </a:r>
            <a:endParaRPr lang="es-ES" dirty="0" smtClean="0">
              <a:solidFill>
                <a:schemeClr val="tx1"/>
              </a:solidFill>
            </a:endParaRPr>
          </a:p>
          <a:p>
            <a:pPr algn="ctr"/>
            <a:r>
              <a:rPr lang="es-ES" sz="1400" dirty="0" smtClean="0">
                <a:solidFill>
                  <a:schemeClr val="tx1"/>
                </a:solidFill>
              </a:rPr>
              <a:t>Su </a:t>
            </a:r>
            <a:r>
              <a:rPr lang="es-ES" sz="1400" dirty="0" smtClean="0">
                <a:solidFill>
                  <a:schemeClr val="tx1"/>
                </a:solidFill>
              </a:rPr>
              <a:t>función biológica </a:t>
            </a:r>
            <a:r>
              <a:rPr lang="es-ES" sz="1400" dirty="0" smtClean="0">
                <a:solidFill>
                  <a:schemeClr val="tx1"/>
                </a:solidFill>
              </a:rPr>
              <a:t> </a:t>
            </a:r>
            <a:r>
              <a:rPr lang="es-ES" sz="1400" dirty="0" smtClean="0">
                <a:solidFill>
                  <a:schemeClr val="tx1"/>
                </a:solidFill>
              </a:rPr>
              <a:t>quedó plenamente confirmada </a:t>
            </a:r>
            <a:r>
              <a:rPr lang="es-ES" sz="1400" dirty="0" smtClean="0">
                <a:solidFill>
                  <a:schemeClr val="tx1"/>
                </a:solidFill>
              </a:rPr>
              <a:t>por  </a:t>
            </a:r>
            <a:r>
              <a:rPr lang="es-ES" sz="1400" dirty="0" err="1" smtClean="0">
                <a:solidFill>
                  <a:schemeClr val="tx1"/>
                </a:solidFill>
              </a:rPr>
              <a:t>Avery</a:t>
            </a:r>
            <a:r>
              <a:rPr lang="es-ES" sz="1400" dirty="0" smtClean="0">
                <a:solidFill>
                  <a:schemeClr val="tx1"/>
                </a:solidFill>
              </a:rPr>
              <a:t> y </a:t>
            </a:r>
            <a:r>
              <a:rPr lang="es-ES" sz="1400" dirty="0" smtClean="0">
                <a:solidFill>
                  <a:schemeClr val="tx1"/>
                </a:solidFill>
              </a:rPr>
              <a:t>colaboradores;  los cuales demostraron que </a:t>
            </a:r>
            <a:r>
              <a:rPr lang="es-ES" sz="1400" dirty="0" smtClean="0">
                <a:solidFill>
                  <a:schemeClr val="tx1"/>
                </a:solidFill>
              </a:rPr>
              <a:t>el ADN era la molécula portadora de la información genética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11" name="10 Llamada de flecha hacia abajo"/>
          <p:cNvSpPr/>
          <p:nvPr/>
        </p:nvSpPr>
        <p:spPr>
          <a:xfrm>
            <a:off x="4714876" y="357166"/>
            <a:ext cx="1857388" cy="2857520"/>
          </a:xfrm>
          <a:prstGeom prst="downArrowCallout">
            <a:avLst>
              <a:gd name="adj1" fmla="val 26131"/>
              <a:gd name="adj2" fmla="val 16226"/>
              <a:gd name="adj3" fmla="val 31459"/>
              <a:gd name="adj4" fmla="val 5497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Watson y </a:t>
            </a:r>
            <a:r>
              <a:rPr lang="es-ES" dirty="0" err="1" smtClean="0">
                <a:solidFill>
                  <a:schemeClr val="tx1"/>
                </a:solidFill>
              </a:rPr>
              <a:t>Crick</a:t>
            </a:r>
            <a:r>
              <a:rPr lang="es-ES" dirty="0" smtClean="0">
                <a:solidFill>
                  <a:schemeClr val="tx1"/>
                </a:solidFill>
              </a:rPr>
              <a:t>  plantean  el  modelo del ADN </a:t>
            </a:r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1953 </a:t>
            </a:r>
            <a:endParaRPr lang="es-ES" dirty="0" smtClean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4" name="Picture 2" descr="https://sites.google.com/a/iespedrodeluna.es/cmcb2010/_/rsrc/1298727355566/un2/unidad-6/6_2/estructura_AD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3786190"/>
            <a:ext cx="1938330" cy="1938331"/>
          </a:xfrm>
          <a:prstGeom prst="rect">
            <a:avLst/>
          </a:prstGeom>
          <a:noFill/>
        </p:spPr>
      </p:pic>
      <p:sp>
        <p:nvSpPr>
          <p:cNvPr id="16" name="15 Llamada de flecha hacia abajo"/>
          <p:cNvSpPr/>
          <p:nvPr/>
        </p:nvSpPr>
        <p:spPr>
          <a:xfrm>
            <a:off x="6643702" y="0"/>
            <a:ext cx="2500298" cy="3357562"/>
          </a:xfrm>
          <a:prstGeom prst="downArrowCallout">
            <a:avLst>
              <a:gd name="adj1" fmla="val 26131"/>
              <a:gd name="adj2" fmla="val 16226"/>
              <a:gd name="adj3" fmla="val 31459"/>
              <a:gd name="adj4" fmla="val 6596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 smtClean="0">
                <a:solidFill>
                  <a:schemeClr val="tx1"/>
                </a:solidFill>
              </a:rPr>
              <a:t>Se </a:t>
            </a:r>
            <a:r>
              <a:rPr lang="es-ES" sz="1400" dirty="0" smtClean="0">
                <a:solidFill>
                  <a:schemeClr val="tx1"/>
                </a:solidFill>
              </a:rPr>
              <a:t>otorgó a James Watson, Francis </a:t>
            </a:r>
            <a:r>
              <a:rPr lang="es-ES" sz="1400" dirty="0" err="1" smtClean="0">
                <a:solidFill>
                  <a:schemeClr val="tx1"/>
                </a:solidFill>
              </a:rPr>
              <a:t>Crick</a:t>
            </a:r>
            <a:r>
              <a:rPr lang="es-ES" sz="1400" dirty="0" smtClean="0">
                <a:solidFill>
                  <a:schemeClr val="tx1"/>
                </a:solidFill>
              </a:rPr>
              <a:t> y Maurice </a:t>
            </a:r>
            <a:r>
              <a:rPr lang="es-ES" sz="1400" dirty="0" err="1" smtClean="0">
                <a:solidFill>
                  <a:schemeClr val="tx1"/>
                </a:solidFill>
              </a:rPr>
              <a:t>Wilkins</a:t>
            </a:r>
            <a:r>
              <a:rPr lang="es-ES" sz="1400" dirty="0" smtClean="0">
                <a:solidFill>
                  <a:schemeClr val="tx1"/>
                </a:solidFill>
              </a:rPr>
              <a:t> el Premio Nobel de Fisiología o Medicina por su labor en la investigación en la estructura de la molécula de ADN y por la importancia de esto para la transmisión de información en la materia </a:t>
            </a:r>
            <a:r>
              <a:rPr lang="es-ES" sz="1400" dirty="0" smtClean="0">
                <a:solidFill>
                  <a:schemeClr val="tx1"/>
                </a:solidFill>
              </a:rPr>
              <a:t>orgánica</a:t>
            </a:r>
          </a:p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1962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17" name="16 Llamada de flecha hacia arriba"/>
          <p:cNvSpPr/>
          <p:nvPr/>
        </p:nvSpPr>
        <p:spPr>
          <a:xfrm>
            <a:off x="4500562" y="3500438"/>
            <a:ext cx="1357322" cy="2428892"/>
          </a:xfrm>
          <a:prstGeom prst="upArrowCallout">
            <a:avLst>
              <a:gd name="adj1" fmla="val 16152"/>
              <a:gd name="adj2" fmla="val 17627"/>
              <a:gd name="adj3" fmla="val 25000"/>
              <a:gd name="adj4" fmla="val 6497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u="sng" dirty="0" smtClean="0">
                <a:solidFill>
                  <a:schemeClr val="tx1"/>
                </a:solidFill>
              </a:rPr>
              <a:t>1951</a:t>
            </a:r>
          </a:p>
          <a:p>
            <a:pPr algn="ctr"/>
            <a:r>
              <a:rPr lang="es-ES" sz="1400" b="1" u="sng" dirty="0" smtClean="0">
                <a:solidFill>
                  <a:schemeClr val="tx1"/>
                </a:solidFill>
              </a:rPr>
              <a:t>Maurice </a:t>
            </a:r>
            <a:r>
              <a:rPr lang="es-ES" sz="1400" b="1" u="sng" dirty="0" err="1" smtClean="0">
                <a:solidFill>
                  <a:schemeClr val="tx1"/>
                </a:solidFill>
              </a:rPr>
              <a:t>Wilkins</a:t>
            </a:r>
            <a:r>
              <a:rPr lang="es-ES" sz="1400" b="1" u="sng" dirty="0" smtClean="0">
                <a:solidFill>
                  <a:schemeClr val="tx1"/>
                </a:solidFill>
              </a:rPr>
              <a:t> y </a:t>
            </a:r>
            <a:r>
              <a:rPr lang="es-ES" sz="1400" b="1" u="sng" dirty="0" err="1" smtClean="0">
                <a:solidFill>
                  <a:schemeClr val="tx1"/>
                </a:solidFill>
              </a:rPr>
              <a:t>Rosalind</a:t>
            </a:r>
            <a:r>
              <a:rPr lang="es-ES" sz="1400" b="1" u="sng" dirty="0" smtClean="0">
                <a:solidFill>
                  <a:schemeClr val="tx1"/>
                </a:solidFill>
              </a:rPr>
              <a:t> Franklin</a:t>
            </a:r>
            <a:r>
              <a:rPr lang="es-ES" sz="1400" dirty="0" smtClean="0">
                <a:solidFill>
                  <a:schemeClr val="tx1"/>
                </a:solidFill>
              </a:rPr>
              <a:t>: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19" name="18 Llamada de flecha hacia abajo"/>
          <p:cNvSpPr/>
          <p:nvPr/>
        </p:nvSpPr>
        <p:spPr>
          <a:xfrm>
            <a:off x="1714480" y="357166"/>
            <a:ext cx="1857388" cy="2857520"/>
          </a:xfrm>
          <a:prstGeom prst="downArrowCallout">
            <a:avLst>
              <a:gd name="adj1" fmla="val 31080"/>
              <a:gd name="adj2" fmla="val 25000"/>
              <a:gd name="adj3" fmla="val 31459"/>
              <a:gd name="adj4" fmla="val 6905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err="1" smtClean="0">
                <a:solidFill>
                  <a:schemeClr val="tx1"/>
                </a:solidFill>
              </a:rPr>
              <a:t>Levene</a:t>
            </a:r>
            <a:r>
              <a:rPr lang="es-ES" sz="1400" dirty="0" smtClean="0">
                <a:solidFill>
                  <a:schemeClr val="tx1"/>
                </a:solidFill>
              </a:rPr>
              <a:t> investigó los componentes del ADN</a:t>
            </a:r>
            <a:r>
              <a:rPr lang="es-ES" sz="1400" dirty="0" smtClean="0">
                <a:solidFill>
                  <a:schemeClr val="tx1"/>
                </a:solidFill>
              </a:rPr>
              <a:t>. Basado en A-T-G-C, </a:t>
            </a:r>
            <a:r>
              <a:rPr lang="es-ES" sz="1400" dirty="0" err="1" smtClean="0">
                <a:solidFill>
                  <a:schemeClr val="tx1"/>
                </a:solidFill>
              </a:rPr>
              <a:t>Desoxirribosa</a:t>
            </a:r>
            <a:r>
              <a:rPr lang="es-ES" sz="1400" dirty="0" smtClean="0">
                <a:solidFill>
                  <a:schemeClr val="tx1"/>
                </a:solidFill>
              </a:rPr>
              <a:t>, Fosfato</a:t>
            </a:r>
          </a:p>
          <a:p>
            <a:pPr algn="ctr"/>
            <a:r>
              <a:rPr lang="es-ES" sz="2000" b="1" dirty="0" smtClean="0">
                <a:solidFill>
                  <a:schemeClr val="tx1"/>
                </a:solidFill>
              </a:rPr>
              <a:t>1920</a:t>
            </a:r>
            <a:endParaRPr lang="es-ES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6" grpId="0" animBg="1"/>
      <p:bldP spid="17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LECTURA ROSALIND FRANKLIN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A partir de la lectura del texto </a:t>
            </a:r>
            <a:r>
              <a:rPr lang="es-ES" u="sng" dirty="0" smtClean="0">
                <a:hlinkClick r:id="rId2"/>
              </a:rPr>
              <a:t>“</a:t>
            </a:r>
            <a:r>
              <a:rPr lang="es-ES" u="sng" dirty="0" err="1" smtClean="0">
                <a:hlinkClick r:id="rId2"/>
              </a:rPr>
              <a:t>Rosalind</a:t>
            </a:r>
            <a:r>
              <a:rPr lang="es-ES" u="sng" dirty="0" smtClean="0">
                <a:hlinkClick r:id="rId2"/>
              </a:rPr>
              <a:t> Franklin y la estructura del ADN”</a:t>
            </a:r>
            <a:r>
              <a:rPr lang="es-ES" dirty="0" smtClean="0"/>
              <a:t>, respondan las siguientes preguntas:</a:t>
            </a:r>
          </a:p>
          <a:p>
            <a:pPr lvl="1"/>
            <a:r>
              <a:rPr lang="es-ES" dirty="0" smtClean="0"/>
              <a:t>¿Cuál fue la importancia del trabajo de </a:t>
            </a:r>
            <a:r>
              <a:rPr lang="es-ES" dirty="0" err="1" smtClean="0"/>
              <a:t>Rosalind</a:t>
            </a:r>
            <a:r>
              <a:rPr lang="es-ES" dirty="0" smtClean="0"/>
              <a:t> Franklin en el descubrimiento de la estructura molecular del ADN?</a:t>
            </a:r>
          </a:p>
          <a:p>
            <a:pPr lvl="1"/>
            <a:r>
              <a:rPr lang="es-ES" dirty="0" smtClean="0"/>
              <a:t>¿A qué atribuyen el hecho de que </a:t>
            </a:r>
            <a:r>
              <a:rPr lang="es-ES" dirty="0" err="1" smtClean="0"/>
              <a:t>Rosalind</a:t>
            </a:r>
            <a:r>
              <a:rPr lang="es-ES" dirty="0" smtClean="0"/>
              <a:t> Franklin no haya sido reconocida como una investigadora clave en el descubrimiento de la estructura molecular del ADN? </a:t>
            </a:r>
            <a:endParaRPr lang="es-ES" dirty="0" smtClean="0"/>
          </a:p>
          <a:p>
            <a:pPr lvl="1"/>
            <a:r>
              <a:rPr lang="es-ES" dirty="0" smtClean="0"/>
              <a:t>¿</a:t>
            </a:r>
            <a:r>
              <a:rPr lang="es-ES" dirty="0" smtClean="0"/>
              <a:t>Consideran que la condición de género influye en la actividad científica? Discutan sobre este tema en clase.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571472" y="4214818"/>
            <a:ext cx="807249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algn="just">
              <a:buFont typeface="Wingdings" pitchFamily="2" charset="2"/>
              <a:buChar char="q"/>
            </a:pPr>
            <a:r>
              <a:rPr lang="es-ES" b="1" dirty="0" smtClean="0"/>
              <a:t>En las células procariotas, el ADN se encuentra en una región denominada </a:t>
            </a:r>
            <a:r>
              <a:rPr lang="es-ES" b="1" dirty="0" err="1" smtClean="0"/>
              <a:t>nucleoide</a:t>
            </a:r>
            <a:r>
              <a:rPr lang="es-ES" b="1" dirty="0" smtClean="0"/>
              <a:t> y en las células eucariotas, en el interior del núcleo celular.</a:t>
            </a:r>
          </a:p>
          <a:p>
            <a:pPr marL="265113" indent="-265113" algn="just"/>
            <a:endParaRPr lang="es-ES" b="1" dirty="0" smtClean="0"/>
          </a:p>
          <a:p>
            <a:pPr marL="265113" indent="-265113" algn="just">
              <a:buFont typeface="Wingdings" pitchFamily="2" charset="2"/>
              <a:buChar char="q"/>
            </a:pPr>
            <a:r>
              <a:rPr lang="es-ES" b="1" dirty="0" smtClean="0"/>
              <a:t>La posición del ARN en la célula depende de la variedad de la que se trate, así hay tres tipos de ARN: mensajero, de transferencia y ribosoma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00034" y="285728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 smtClean="0"/>
              <a:t>INTRODUCCIÓN</a:t>
            </a:r>
            <a:endParaRPr lang="es-ES" b="1" u="sng" dirty="0"/>
          </a:p>
        </p:txBody>
      </p:sp>
      <p:sp>
        <p:nvSpPr>
          <p:cNvPr id="7" name="6 CuadroTexto"/>
          <p:cNvSpPr txBox="1"/>
          <p:nvPr/>
        </p:nvSpPr>
        <p:spPr>
          <a:xfrm>
            <a:off x="428596" y="928670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271463" algn="just">
              <a:buFont typeface="Wingdings" pitchFamily="2" charset="2"/>
              <a:buChar char="q"/>
            </a:pPr>
            <a:r>
              <a:rPr lang="es-ES" b="1" dirty="0" smtClean="0"/>
              <a:t>Los ácidos </a:t>
            </a:r>
            <a:r>
              <a:rPr lang="es-ES" b="1" dirty="0" err="1" smtClean="0"/>
              <a:t>nucleicos</a:t>
            </a:r>
            <a:r>
              <a:rPr lang="es-ES" b="1" dirty="0" smtClean="0"/>
              <a:t> son el ácido desoxirribonucleico (ADN) y el ácido ribonucleico (ARN). El ADN porta la información genética que comanda la formación de un organismo completo y, junto con el ARN, determinan las bases del funcionamiento celular a través de la expresión de la información que contienen.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0034" y="2500306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265113" algn="just">
              <a:buFont typeface="Wingdings" pitchFamily="2" charset="2"/>
              <a:buChar char="q"/>
            </a:pPr>
            <a:r>
              <a:rPr lang="es-ES" b="1" dirty="0" smtClean="0"/>
              <a:t>Actualmente no se sabe con certeza cuál es la macromolécula más antigua, si el ADN, el ARN o las proteínas que constituyen el producto de expresión de estos. De hecho, uno de los mayores desafíos es dilucidar la historia posible de cómo el ADN, el ARN y las proteínas aparecieron y se vincularon entre sí.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 1</a:t>
            </a:r>
            <a:b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Respondan el siguiente cuestionario utilizando el texto brindado en clase</a:t>
            </a:r>
          </a:p>
          <a:p>
            <a:pPr lvl="1"/>
            <a:r>
              <a:rPr lang="es-ES" b="1" dirty="0" smtClean="0"/>
              <a:t>¿Qué es un nucleótido? ¿Cuáles son sus componentes?</a:t>
            </a:r>
          </a:p>
          <a:p>
            <a:pPr lvl="1"/>
            <a:r>
              <a:rPr lang="es-ES" b="1" dirty="0" smtClean="0"/>
              <a:t>¿Cuáles son los nucleótidos que forman parte del ADN?</a:t>
            </a:r>
          </a:p>
          <a:p>
            <a:pPr lvl="1"/>
            <a:r>
              <a:rPr lang="es-ES" b="1" dirty="0" smtClean="0"/>
              <a:t>¿Qué es un polímero? ¿El ADN es un polímero? ¿Por qué?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14423"/>
            <a:ext cx="7143799" cy="5252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CuadroTexto"/>
          <p:cNvSpPr txBox="1"/>
          <p:nvPr/>
        </p:nvSpPr>
        <p:spPr>
          <a:xfrm>
            <a:off x="1071538" y="285728"/>
            <a:ext cx="6715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 2</a:t>
            </a:r>
            <a:endParaRPr lang="es-E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duc.ar/dinamico/UnidadHtml__get__cc72f146-c851-11e0-825f-e7f760fda940/imagenes/image00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8415350" cy="4357718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2714612" y="0"/>
            <a:ext cx="3929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u="sng" dirty="0" smtClean="0"/>
              <a:t>ACTIVIDAD 3</a:t>
            </a:r>
            <a:endParaRPr lang="es-ES" sz="4000" b="1" u="sng" dirty="0"/>
          </a:p>
        </p:txBody>
      </p:sp>
      <p:sp>
        <p:nvSpPr>
          <p:cNvPr id="7" name="6 Rectángulo"/>
          <p:cNvSpPr/>
          <p:nvPr/>
        </p:nvSpPr>
        <p:spPr>
          <a:xfrm>
            <a:off x="571472" y="857232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Completen un mapa conceptual como el siguiente utilizando los siguientes conectores: es, duplicación, transcripción, traducción, formado, contiene, síntesis.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464</Words>
  <Application>Microsoft Office PowerPoint</Application>
  <PresentationFormat>Presentación en pantalla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LECTURA ROSALIND FRANKLIN</vt:lpstr>
      <vt:lpstr>Diapositiva 4</vt:lpstr>
      <vt:lpstr>Actividad 1 </vt:lpstr>
      <vt:lpstr>Diapositiva 6</vt:lpstr>
      <vt:lpstr>Diapositiva 7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7</cp:revision>
  <dcterms:created xsi:type="dcterms:W3CDTF">2013-09-07T02:00:30Z</dcterms:created>
  <dcterms:modified xsi:type="dcterms:W3CDTF">2013-09-07T03:16:03Z</dcterms:modified>
</cp:coreProperties>
</file>